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78" r:id="rId3"/>
    <p:sldId id="273" r:id="rId4"/>
    <p:sldId id="280" r:id="rId5"/>
    <p:sldId id="279" r:id="rId6"/>
    <p:sldId id="274" r:id="rId7"/>
    <p:sldId id="282" r:id="rId8"/>
    <p:sldId id="283" r:id="rId9"/>
    <p:sldId id="281" r:id="rId10"/>
    <p:sldId id="258" r:id="rId11"/>
    <p:sldId id="275" r:id="rId12"/>
    <p:sldId id="265" r:id="rId13"/>
    <p:sldId id="267" r:id="rId14"/>
    <p:sldId id="268" r:id="rId15"/>
    <p:sldId id="277" r:id="rId16"/>
    <p:sldId id="276" r:id="rId17"/>
    <p:sldId id="284" r:id="rId18"/>
    <p:sldId id="285" r:id="rId19"/>
    <p:sldId id="286" r:id="rId20"/>
    <p:sldId id="287" r:id="rId21"/>
    <p:sldId id="288" r:id="rId22"/>
    <p:sldId id="269" r:id="rId23"/>
    <p:sldId id="270" r:id="rId24"/>
    <p:sldId id="271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D5170-D3DD-478E-80DE-F655681FB03F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866B7-B5A1-45A4-8661-3D804FE9D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74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04664"/>
            <a:ext cx="6858000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cs typeface="Aharoni" pitchFamily="2" charset="-79"/>
              </a:rPr>
              <a:t/>
            </a:r>
            <a:br>
              <a:rPr lang="ru-RU" sz="2000" b="1" dirty="0" smtClean="0">
                <a:cs typeface="Aharoni" pitchFamily="2" charset="-79"/>
              </a:rPr>
            </a:br>
            <a:r>
              <a:rPr lang="ru-RU" sz="2000" b="1" dirty="0" smtClean="0">
                <a:cs typeface="Aharoni" pitchFamily="2" charset="-79"/>
              </a:rPr>
              <a:t>Управление </a:t>
            </a:r>
            <a:r>
              <a:rPr lang="ru-RU" sz="2000" b="1" dirty="0" smtClean="0">
                <a:cs typeface="Aharoni" pitchFamily="2" charset="-79"/>
              </a:rPr>
              <a:t>образования администрации </a:t>
            </a:r>
            <a:r>
              <a:rPr lang="en-US" sz="2000" b="1" dirty="0" smtClean="0">
                <a:cs typeface="Aharoni" pitchFamily="2" charset="-79"/>
              </a:rPr>
              <a:t/>
            </a:r>
            <a:br>
              <a:rPr lang="en-US" sz="2000" b="1" dirty="0" smtClean="0">
                <a:cs typeface="Aharoni" pitchFamily="2" charset="-79"/>
              </a:rPr>
            </a:br>
            <a:r>
              <a:rPr lang="ru-RU" sz="2000" b="1" dirty="0" smtClean="0">
                <a:cs typeface="Aharoni" pitchFamily="2" charset="-79"/>
              </a:rPr>
              <a:t>Некрасовского МР</a:t>
            </a:r>
            <a:r>
              <a:rPr lang="ru-RU" sz="2800" b="1" dirty="0" smtClean="0">
                <a:cs typeface="Aharoni" pitchFamily="2" charset="-79"/>
              </a:rPr>
              <a:t/>
            </a:r>
            <a:br>
              <a:rPr lang="ru-RU" sz="2800" b="1" dirty="0" smtClean="0">
                <a:cs typeface="Aharoni" pitchFamily="2" charset="-79"/>
              </a:rPr>
            </a:br>
            <a:r>
              <a:rPr lang="ru-RU" sz="2800" b="1" dirty="0" smtClean="0">
                <a:cs typeface="Aharoni" pitchFamily="2" charset="-79"/>
              </a:rPr>
              <a:t>Служба сопровождения опекунов (попечителей) несовершеннолетних лиц  МБДОУ детский сад №1 «Солнышко»</a:t>
            </a:r>
            <a:br>
              <a:rPr lang="ru-RU" sz="2800" b="1" dirty="0" smtClean="0">
                <a:cs typeface="Aharoni" pitchFamily="2" charset="-79"/>
              </a:rPr>
            </a:b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700" dirty="0" smtClean="0">
                <a:cs typeface="Aharoni" pitchFamily="2" charset="-79"/>
              </a:rPr>
              <a:t>Адрес: 152260 Ярославская обл.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>п. Некрасовское 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>ул</a:t>
            </a:r>
            <a:r>
              <a:rPr lang="ru-RU" sz="2700" dirty="0" smtClean="0">
                <a:cs typeface="Aharoni" pitchFamily="2" charset="-79"/>
              </a:rPr>
              <a:t>. Кооперативная</a:t>
            </a:r>
            <a:r>
              <a:rPr lang="ru-RU" sz="2700" dirty="0" smtClean="0">
                <a:cs typeface="Aharoni" pitchFamily="2" charset="-79"/>
              </a:rPr>
              <a:t>, 47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>т. 4-13-67, 4-31-17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>Сайт: </a:t>
            </a:r>
            <a:r>
              <a:rPr lang="en-US" sz="2700" dirty="0" smtClean="0">
                <a:cs typeface="Aharoni" pitchFamily="2" charset="-79"/>
              </a:rPr>
              <a:t>ds1-nkr.edy.yar.ru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84983"/>
            <a:ext cx="8374310" cy="223526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detsky.sad2010@yandex.ru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картинки\114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50450"/>
            <a:ext cx="2469654" cy="1742870"/>
          </a:xfrm>
          <a:prstGeom prst="rect">
            <a:avLst/>
          </a:prstGeom>
          <a:noFill/>
        </p:spPr>
      </p:pic>
      <p:pic>
        <p:nvPicPr>
          <p:cNvPr id="6" name="Picture 2" descr="G:\картинки\114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2469654" cy="1742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FontTx/>
              <a:buChar char="-"/>
            </a:pPr>
            <a:r>
              <a:rPr lang="ru-RU" dirty="0" smtClean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Некрасовском муниципальном  районе на 31.01.2015 г.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опекаемые семьи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приёмные семьи,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воспитывается    73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 Количество услуг за </a:t>
            </a:r>
            <a:r>
              <a:rPr lang="ru-RU" dirty="0" smtClean="0"/>
              <a:t>2011 </a:t>
            </a:r>
            <a:r>
              <a:rPr lang="ru-RU" dirty="0"/>
              <a:t>г.: 1</a:t>
            </a:r>
            <a:r>
              <a:rPr lang="ru-RU" dirty="0" smtClean="0"/>
              <a:t>0 услуг  (6 человек – кандидаты в приемные родители, 4 человека – консультирование по запросу).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Количество услуг за </a:t>
            </a:r>
            <a:r>
              <a:rPr lang="ru-RU" dirty="0" smtClean="0"/>
              <a:t>2012 </a:t>
            </a:r>
            <a:r>
              <a:rPr lang="ru-RU" dirty="0"/>
              <a:t>г.: </a:t>
            </a:r>
            <a:r>
              <a:rPr lang="ru-RU" dirty="0" smtClean="0"/>
              <a:t>131 услуга ( 131 человек взрослые, 196 человек - дети).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Количество услуг за 2013 г.: </a:t>
            </a:r>
            <a:r>
              <a:rPr lang="ru-RU" dirty="0" smtClean="0"/>
              <a:t>104 услуги (104 человека взрослые, 139 человек - дети).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Количество </a:t>
            </a:r>
            <a:r>
              <a:rPr lang="ru-RU" dirty="0"/>
              <a:t>услуг за </a:t>
            </a:r>
            <a:r>
              <a:rPr lang="ru-RU" dirty="0" smtClean="0"/>
              <a:t>2014 </a:t>
            </a:r>
            <a:r>
              <a:rPr lang="ru-RU" dirty="0"/>
              <a:t>г.: </a:t>
            </a:r>
            <a:r>
              <a:rPr lang="ru-RU" dirty="0" smtClean="0"/>
              <a:t>109 услуг ( 109человек  - взрослые,  125 человек – дети).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80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 соответствии с планом работы консультирование ведется: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проблемам выявленным в ходе диагностики;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запросу управления органов  опеки и попечительства;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запросу приёмного родителя, опекуна или усыновителя.            </a:t>
            </a:r>
            <a:endParaRPr lang="ru-RU" dirty="0"/>
          </a:p>
        </p:txBody>
      </p:sp>
      <p:pic>
        <p:nvPicPr>
          <p:cNvPr id="1026" name="Picture 2" descr="C:\Users\user\Documents\служба фото\консультация приемных ма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464495" cy="251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428" y="1"/>
            <a:ext cx="93234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482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 течение года  организуются выезды в приемные семьи Некрасовского района. </a:t>
            </a:r>
          </a:p>
          <a:p>
            <a:r>
              <a:rPr lang="ru-RU" dirty="0" smtClean="0"/>
              <a:t>Цели и задачи посещения соответствуют  имеющимся потребностям детей и членов семей, учитывается период проживания ребенка (детей) в семьях.</a:t>
            </a:r>
          </a:p>
          <a:p>
            <a:pPr>
              <a:buNone/>
            </a:pPr>
            <a:r>
              <a:rPr lang="ru-RU" dirty="0" smtClean="0"/>
              <a:t>    В ходе посещений приемные родители  консультируются по различным интересующим их вопросам. В основном консультации носят  социальный и психологический характер.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Социально-психологическое сопровождение осуществляется также и по самостоятельным запросам приемных родителей и опекунов. Помощь  консультативной, диагностической, коррекционно-развивающей направленности.</a:t>
            </a:r>
          </a:p>
          <a:p>
            <a:r>
              <a:rPr lang="ru-RU" dirty="0" smtClean="0"/>
              <a:t> Следует отметить, что многие приемные родители не боятся говорить об имеющихся трудностях в их семьях, стали более уверены в собственных силах. Это очень помогает при сопровождении замещающих семей, оказании им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" y="-2299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 декабря 2014 года совместно со специалистами по опеке и попечительству Управления образования Некрасовского М.Р.  проведен семинар  опекунов (попечителей) несовершеннолетних лиц  на тему «Актуальные вопросы по сопровождению замещающих семей. Подведение итогов 2014 года».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марина\Pictures\СЕМИНАР 19 ДЕКАБРЯ СЛУЖБА\SAM_5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4644" b="16420"/>
          <a:stretch/>
        </p:blipFill>
        <p:spPr bwMode="auto">
          <a:xfrm>
            <a:off x="3995937" y="3620724"/>
            <a:ext cx="4608512" cy="2760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6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FF0000"/>
                </a:solidFill>
              </a:rPr>
              <a:t>Досуговая деятельность </a:t>
            </a:r>
            <a:r>
              <a:rPr lang="ru-RU" b="1" dirty="0" smtClean="0">
                <a:solidFill>
                  <a:srgbClr val="FF0000"/>
                </a:solidFill>
              </a:rPr>
              <a:t>2012 </a:t>
            </a:r>
            <a:r>
              <a:rPr lang="ru-RU" b="1" dirty="0" smtClean="0">
                <a:solidFill>
                  <a:srgbClr val="FF0000"/>
                </a:solidFill>
              </a:rPr>
              <a:t>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/>
              <a:t>Январь</a:t>
            </a:r>
            <a:r>
              <a:rPr lang="ru-RU" dirty="0" smtClean="0"/>
              <a:t> Новогодняя ёлка для детей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30" y="2100263"/>
            <a:ext cx="5667770" cy="37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7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 </a:t>
            </a:r>
            <a:r>
              <a:rPr lang="ru-RU" b="1" dirty="0" smtClean="0"/>
              <a:t> 01.06.2012 г. районный праздник «День семьи»</a:t>
            </a:r>
          </a:p>
          <a:p>
            <a:pPr lvl="0">
              <a:buNone/>
            </a:pPr>
            <a:r>
              <a:rPr lang="ru-RU" b="1" dirty="0" smtClean="0"/>
              <a:t> для приёмных семей.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Присутствовало 12 приёмных семей – 21 ребенок.</a:t>
            </a:r>
          </a:p>
          <a:p>
            <a:pPr lvl="0"/>
            <a:r>
              <a:rPr lang="ru-RU" b="1" dirty="0" smtClean="0"/>
              <a:t>01.06.2012 – 01.09.2012 г. выставка детского рисунка и фотографии  «Семья глазами ребенка»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Приняли активное участие приёмные семьи </a:t>
            </a:r>
            <a:r>
              <a:rPr lang="ru-RU" dirty="0" err="1" smtClean="0"/>
              <a:t>Шалыгиных</a:t>
            </a:r>
            <a:r>
              <a:rPr lang="ru-RU" dirty="0" smtClean="0"/>
              <a:t>,  </a:t>
            </a:r>
            <a:r>
              <a:rPr lang="ru-RU" dirty="0" err="1" smtClean="0"/>
              <a:t>Барышевых</a:t>
            </a:r>
            <a:r>
              <a:rPr lang="ru-RU" dirty="0" smtClean="0"/>
              <a:t>,  </a:t>
            </a:r>
            <a:r>
              <a:rPr lang="ru-RU" dirty="0" err="1" smtClean="0"/>
              <a:t>Шабровых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57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7416823" cy="53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3284985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                      Давыдов </a:t>
            </a:r>
            <a:r>
              <a:rPr lang="ru-RU" sz="2000" b="1" dirty="0" smtClean="0"/>
              <a:t>Рустам «Моя семья» (</a:t>
            </a:r>
            <a:r>
              <a:rPr lang="ru-RU" sz="2000" b="1" dirty="0" err="1" smtClean="0"/>
              <a:t>семья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Барышевых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57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tx1"/>
                </a:solidFill>
              </a:rPr>
              <a:t>24.06.2012г</a:t>
            </a:r>
            <a:r>
              <a:rPr lang="ru-RU" b="1" dirty="0" smtClean="0">
                <a:solidFill>
                  <a:schemeClr val="tx1"/>
                </a:solidFill>
              </a:rPr>
              <a:t>. Экскурсия в зоопарк и на железную дорогу.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7" name="Рисунок 6" descr="C:\Users\user\Desktop\экскурсии\фото службы\DSCN478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74441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экскурсии\фото службы\DSCN478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933714" cy="2847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57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04664"/>
            <a:ext cx="6858000" cy="4472136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C</a:t>
            </a:r>
            <a:r>
              <a:rPr lang="ru-RU" sz="2700" dirty="0" smtClean="0"/>
              <a:t> 21 марта 2011 года на базе МБДОУ детский сад №1 «Солнышко» начала работу  Служба сопровождения опекунов (попечителей) несовершеннолетних лиц.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374310" cy="525960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Возглавляет службу руководитель  МБДОУ детский сад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№1         «Солнышко»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Маклакова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Педагог-психолог                               Малышева М.В.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картинки\114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2757686" cy="194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5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Ноябрь </a:t>
            </a:r>
            <a:r>
              <a:rPr lang="ru-RU" b="1" dirty="0" smtClean="0">
                <a:solidFill>
                  <a:schemeClr val="tx1"/>
                </a:solidFill>
              </a:rPr>
              <a:t>-поездка в дельфинарий г. Ярославль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8" name="Рисунок 7" descr="C:\Users\user\Desktop\экскурсии\фото службы\03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724150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экскурсии\фото службы\03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952328" cy="3447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57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Декабрь -  экскурсия на фабрику новогодних деревянных игрушек г. Нерехта.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40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7" name="Рисунок 6" descr="C:\Users\user\Desktop\экскурсии\05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495550" cy="369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экскурсии\08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643438" cy="309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57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Досуговая деятельность  2013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АВГУСТ  г.Москва  экскурсия в палеонтологический музей и на Красную площадь.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24" y="1772816"/>
            <a:ext cx="28827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" y="2852936"/>
            <a:ext cx="561365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824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</a:t>
            </a:r>
            <a:r>
              <a:rPr lang="ru-RU" b="1" dirty="0" smtClean="0"/>
              <a:t>СЕНТЯБРЬ </a:t>
            </a:r>
            <a:r>
              <a:rPr lang="ru-RU" b="1" dirty="0" smtClean="0"/>
              <a:t>г.Мышкин туристический маршрут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«Мышкины палаты»</a:t>
            </a:r>
            <a:endParaRPr lang="ru-RU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1290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2447" cy="30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96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        </a:t>
            </a:r>
            <a:r>
              <a:rPr lang="ru-RU" b="1" dirty="0" smtClean="0"/>
              <a:t>ДЕКАБРЬ </a:t>
            </a:r>
            <a:r>
              <a:rPr lang="ru-RU" b="1" dirty="0" smtClean="0"/>
              <a:t>г.Кострома «Терем Снегурочки»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999"/>
            <a:ext cx="4176464" cy="31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464496" cy="335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497" y="0"/>
            <a:ext cx="9237497" cy="69281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Нормативно-правовая база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Служба осуществляет деятельность </a:t>
            </a:r>
            <a:r>
              <a:rPr lang="ru-RU" sz="2000" dirty="0"/>
              <a:t>на </a:t>
            </a:r>
            <a:r>
              <a:rPr lang="ru-RU" sz="2000" dirty="0" smtClean="0"/>
              <a:t>основании Постановления </a:t>
            </a:r>
            <a:r>
              <a:rPr lang="ru-RU" sz="2000" dirty="0"/>
              <a:t>Правительства </a:t>
            </a:r>
            <a:r>
              <a:rPr lang="ru-RU" sz="2000" dirty="0" smtClean="0"/>
              <a:t>Ярославской области № 45-п от 28.01.2009 (« Об утверждении Порядка  формирования служб сопровождения опекунов (попечителей) несовершеннолетних лиц), Закон Ярославской области № 70-з от16.12.2009  «О наделении органов местного самоуправления отдельными государственными полномочиями Ярославской области по опеке и попечительству».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   Постановления администрации Некрасовского муниципального района  № 320 от 21.03.2011 ( «О создании службы сопровождения опекунов (попечителей) несовершеннолетних лиц).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323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497" y="0"/>
            <a:ext cx="9237497" cy="69281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Документы, регламентирующие деятельность Службы сопровождения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Положение  о службе сопровождения приёмных (замещающих) семей.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Должностные обязанности специалистов службы.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План работы службы сопровождения.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План совместной работы службы сопровождения приёмных семей с органами опеки и попечительства.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851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497" y="0"/>
            <a:ext cx="9237497" cy="69281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tx1"/>
                </a:solidFill>
              </a:rPr>
              <a:t>Цель деятельности службы: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осуществление комплекса мер, направленных на оказание социальной, психологической, педагогической поддержки и помощи опекунам (попечителям) детей-сирот и детей оставшихся без попечения родителей, а также самим подопечным.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80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517" y="-63388"/>
            <a:ext cx="9228517" cy="6921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208912" cy="623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Задачи службы сопровождения: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приоритетного развития и воспитания детей-сирот и детей, оставшихся без попечения родителей;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семье поддержка различных форм воспитания;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индивидуальные психолого-педагогические  консультации по воспитанию, обучению и развитию детей;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коррекция взаимоотношений между приемными родителями, опекунами (попечителями ) и подопечными;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проведение мониторинга всестороннего развития детей, проживающих в приемной семье, семье опекуна (попечителя);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психолого-педагогическое просвещение родителей воспитывающих приемных (опекаемых)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517" y="-63388"/>
            <a:ext cx="9228517" cy="6921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08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             </a:t>
            </a:r>
            <a:r>
              <a:rPr lang="ru-RU" sz="2800" b="1" dirty="0" smtClean="0"/>
              <a:t>Этапы деятельности службы</a:t>
            </a:r>
            <a:r>
              <a:rPr lang="ru-RU" sz="2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1 Подготовительный.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2 Адаптационный.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3 Поддержка приёмной семьи.</a:t>
            </a:r>
            <a:endParaRPr lang="ru-RU" sz="2400" dirty="0"/>
          </a:p>
        </p:txBody>
      </p:sp>
      <p:pic>
        <p:nvPicPr>
          <p:cNvPr id="7" name="Picture 2" descr="G:\картинки\114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005" y="4005064"/>
            <a:ext cx="3063793" cy="2162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8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тчет служба\SHablon-dlya-prezentatsii-Radu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517" y="-63388"/>
            <a:ext cx="9228517" cy="6921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                   </a:t>
            </a:r>
            <a:r>
              <a:rPr lang="ru-RU" sz="2800" b="1" dirty="0" smtClean="0"/>
              <a:t>Формы работы: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Индивидуальное консультирование.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Индивидуальная диагностика.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Психолого-педагогическое и социальное сопровождение приёмных семей.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Мониторинг состояния и развития приёмных детей.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Досуговые мероприятия.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9656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отчет служба\SHablon-dlya-prezentatsii-Radu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206" y="2169"/>
            <a:ext cx="9237497" cy="69281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службы сопровождения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приоритетного развития и воспитания детей-сирот и детей, оставшихся без попечения родителей;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семье поддержка различных форм воспитания;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индивидуальные психолого-педагогические  консультации по воспитанию, обучению и развитию детей;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коррекция взаимоотношений между приемными родителями, опекунами (попечителями ) и подопечными;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 мониторинга всестороннего развития детей, проживающих в приемной семье, семье опекуна (попечителя);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психолого-педагогическое просвещение родителей воспитывающих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(опекаемых) детей.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497" y="0"/>
            <a:ext cx="9237497" cy="69281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Адрес службы сопровождения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п. Некрасовское  ул. Кооперативная  д.47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МБДОУ детский сад №1 «Солнышко»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 для обращений  (848531) 4 – 13- 67, 4 – 31 -17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обращения граждан (по предварительной записи):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Понедельник  08.00 – 10.00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Вторник 13.00 – 15.00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Среда 16.00 – 18.00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Четверг  13.00 – 15.00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Пятница 8.00 – 10.00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Суббота 09.00 – 17.00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\Desktop\отчет служба\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3" y="152400"/>
            <a:ext cx="9237497" cy="6928123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928506"/>
            <a:ext cx="80648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Материально-техническая база Службы: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здании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детского сада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для Службы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оснащен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отдельный, специально оборудованный кабинет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для работы  специалистов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с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замещающими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семьями.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Кабинет оборудован мебелью (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полки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, стол, стулья), стенд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для родителей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Техническое оснащение: ноутбук, 2 принтера, фотоаппарат, проектор,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экран.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1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573</TotalTime>
  <Words>773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Начальная</vt:lpstr>
      <vt:lpstr> Управление образования администрации  Некрасовского МР Служба сопровождения опекунов (попечителей) несовершеннолетних лиц  МБДОУ детский сад №1 «Солнышко»  Адрес: 152260 Ярославская обл. п. Некрасовское  ул. Кооперативная, 47 т. 4-13-67, 4-31-17 Сайт: ds1-nkr.edy.yar.ru</vt:lpstr>
      <vt:lpstr> C 21 марта 2011 года на базе МБДОУ детский сад №1 «Солнышко» начала работу  Служба сопровождения опекунов (попечителей) несовершеннолетних лиц.</vt:lpstr>
      <vt:lpstr>Нормативно-правовая база</vt:lpstr>
      <vt:lpstr>Документы, регламентирующие деятельность Службы сопровождения</vt:lpstr>
      <vt:lpstr>              Цель деятельности службы:</vt:lpstr>
      <vt:lpstr>            </vt:lpstr>
      <vt:lpstr>            </vt:lpstr>
      <vt:lpstr>            </vt:lpstr>
      <vt:lpstr>Задачи службы сопровождения:  - обеспечение приоритетного развития и воспитания детей-сирот и детей, оставшихся без попечения родителей;  в семье поддержка различных форм воспитания; - индивидуальные психолого-педагогические  консультации по воспитанию, обучению и развитию детей; - коррекция взаимоотношений между приемными родителями, опекунами (попечителями ) и подопечными; - проведение мониторинга всестороннего развития детей, проживающих в приемной семье, семье опекуна (попечителя); - психолого-педагогическое просвещение родителей воспитывающих приемных (опекаемых) детей.   </vt:lpstr>
      <vt:lpstr>Слайд 10</vt:lpstr>
      <vt:lpstr>Слайд 11</vt:lpstr>
      <vt:lpstr>Слайд 12</vt:lpstr>
      <vt:lpstr>Слайд 13</vt:lpstr>
      <vt:lpstr>Слайд 14</vt:lpstr>
      <vt:lpstr> </vt:lpstr>
      <vt:lpstr>                 Досуговая деятельность 2012 год</vt:lpstr>
      <vt:lpstr>                 </vt:lpstr>
      <vt:lpstr>                 </vt:lpstr>
      <vt:lpstr>                                 24.06.2012г. Экскурсия в зоопарк и на железную дорогу. </vt:lpstr>
      <vt:lpstr>          Ноябрь -поездка в дельфинарий г. Ярославль </vt:lpstr>
      <vt:lpstr> Декабрь -  экскурсия на фабрику новогодних деревянных игрушек г. Нерехта.</vt:lpstr>
      <vt:lpstr>              Досуговая деятельность  2013 год</vt:lpstr>
      <vt:lpstr>                </vt:lpstr>
      <vt:lpstr>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69</cp:revision>
  <cp:lastPrinted>2015-02-20T13:27:01Z</cp:lastPrinted>
  <dcterms:created xsi:type="dcterms:W3CDTF">2014-02-16T17:54:49Z</dcterms:created>
  <dcterms:modified xsi:type="dcterms:W3CDTF">2015-03-10T19:26:33Z</dcterms:modified>
</cp:coreProperties>
</file>